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75" r:id="rId6"/>
    <p:sldId id="262" r:id="rId7"/>
    <p:sldId id="274" r:id="rId8"/>
    <p:sldId id="263" r:id="rId9"/>
    <p:sldId id="265" r:id="rId10"/>
    <p:sldId id="267"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140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D72B83F-476B-4189-86F1-EF18D0EAF18E}" type="datetimeFigureOut">
              <a:rPr lang="en-US" smtClean="0"/>
              <a:pPr/>
              <a:t>10/12/2011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F7B231-F343-4102-9970-A3A99DFD8C5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72B83F-476B-4189-86F1-EF18D0EAF18E}" type="datetimeFigureOut">
              <a:rPr lang="en-US" smtClean="0"/>
              <a:pPr/>
              <a:t>10/12/2011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F7B231-F343-4102-9970-A3A99DFD8C5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72B83F-476B-4189-86F1-EF18D0EAF18E}" type="datetimeFigureOut">
              <a:rPr lang="en-US" smtClean="0"/>
              <a:pPr/>
              <a:t>10/12/2011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F7B231-F343-4102-9970-A3A99DFD8C5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72B83F-476B-4189-86F1-EF18D0EAF18E}" type="datetimeFigureOut">
              <a:rPr lang="en-US" smtClean="0"/>
              <a:pPr/>
              <a:t>10/12/2011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F7B231-F343-4102-9970-A3A99DFD8C5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72B83F-476B-4189-86F1-EF18D0EAF18E}" type="datetimeFigureOut">
              <a:rPr lang="en-US" smtClean="0"/>
              <a:pPr/>
              <a:t>10/12/2011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F7B231-F343-4102-9970-A3A99DFD8C5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D72B83F-476B-4189-86F1-EF18D0EAF18E}" type="datetimeFigureOut">
              <a:rPr lang="en-US" smtClean="0"/>
              <a:pPr/>
              <a:t>10/12/2011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F7B231-F343-4102-9970-A3A99DFD8C5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D72B83F-476B-4189-86F1-EF18D0EAF18E}" type="datetimeFigureOut">
              <a:rPr lang="en-US" smtClean="0"/>
              <a:pPr/>
              <a:t>10/12/2011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F7B231-F343-4102-9970-A3A99DFD8C5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72B83F-476B-4189-86F1-EF18D0EAF18E}" type="datetimeFigureOut">
              <a:rPr lang="en-US" smtClean="0"/>
              <a:pPr/>
              <a:t>10/12/2011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F7B231-F343-4102-9970-A3A99DFD8C5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72B83F-476B-4189-86F1-EF18D0EAF18E}" type="datetimeFigureOut">
              <a:rPr lang="en-US" smtClean="0"/>
              <a:pPr/>
              <a:t>10/12/2011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F7B231-F343-4102-9970-A3A99DFD8C5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72B83F-476B-4189-86F1-EF18D0EAF18E}" type="datetimeFigureOut">
              <a:rPr lang="en-US" smtClean="0"/>
              <a:pPr/>
              <a:t>10/12/2011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F7B231-F343-4102-9970-A3A99DFD8C5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72B83F-476B-4189-86F1-EF18D0EAF18E}" type="datetimeFigureOut">
              <a:rPr lang="en-US" smtClean="0"/>
              <a:pPr/>
              <a:t>10/12/2011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F7B231-F343-4102-9970-A3A99DFD8C5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72B83F-476B-4189-86F1-EF18D0EAF18E}" type="datetimeFigureOut">
              <a:rPr lang="en-US" smtClean="0"/>
              <a:pPr/>
              <a:t>10/12/2011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F7B231-F343-4102-9970-A3A99DFD8C5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Earth"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en.wikipedia.org/wiki/Cloud" TargetMode="External"/><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hyperlink" Target="http://en.wikipedia.org/wiki/Fog"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http://t3.gstatic.com/images?q=tbn:ANd9GcT5uCc88y2xFT6QPHRD-uuvdkLLwdyb_ERq5aujSuAVPzpwNKwWsw"/>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5800" y="914401"/>
            <a:ext cx="7772400" cy="2362200"/>
          </a:xfrm>
        </p:spPr>
        <p:txBody>
          <a:bodyPr>
            <a:normAutofit/>
          </a:bodyPr>
          <a:lstStyle/>
          <a:p>
            <a:r>
              <a:rPr lang="en-US" sz="8000" dirty="0" smtClean="0">
                <a:latin typeface="Elephant" pitchFamily="18" charset="0"/>
              </a:rPr>
              <a:t>Water </a:t>
            </a:r>
            <a:r>
              <a:rPr lang="en-US" sz="8000" dirty="0" smtClean="0">
                <a:latin typeface="Elephant" pitchFamily="18" charset="0"/>
              </a:rPr>
              <a:t>Cycle</a:t>
            </a:r>
            <a:endParaRPr lang="en-US" sz="8000" dirty="0">
              <a:latin typeface="Elephant" pitchFamily="18" charset="0"/>
            </a:endParaRPr>
          </a:p>
        </p:txBody>
      </p:sp>
      <p:sp>
        <p:nvSpPr>
          <p:cNvPr id="3" name="Subtitle 2"/>
          <p:cNvSpPr>
            <a:spLocks noGrp="1"/>
          </p:cNvSpPr>
          <p:nvPr>
            <p:ph type="subTitle" idx="1"/>
          </p:nvPr>
        </p:nvSpPr>
        <p:spPr>
          <a:xfrm>
            <a:off x="1371600" y="3352800"/>
            <a:ext cx="6400800" cy="2819400"/>
          </a:xfrm>
        </p:spPr>
        <p:txBody>
          <a:bodyPr>
            <a:noAutofit/>
          </a:bodyPr>
          <a:lstStyle/>
          <a:p>
            <a:pPr algn="l"/>
            <a:r>
              <a:rPr lang="en-US" sz="2400" dirty="0" smtClean="0">
                <a:solidFill>
                  <a:schemeClr val="tx1"/>
                </a:solidFill>
                <a:latin typeface="Tahoma" pitchFamily="34" charset="0"/>
                <a:ea typeface="Tahoma" pitchFamily="34" charset="0"/>
                <a:cs typeface="Tahoma" pitchFamily="34" charset="0"/>
              </a:rPr>
              <a:t>By: </a:t>
            </a:r>
            <a:r>
              <a:rPr lang="en-US" sz="2400" dirty="0" err="1" smtClean="0">
                <a:solidFill>
                  <a:schemeClr val="tx1"/>
                </a:solidFill>
                <a:latin typeface="Tahoma" pitchFamily="34" charset="0"/>
                <a:ea typeface="Tahoma" pitchFamily="34" charset="0"/>
                <a:cs typeface="Tahoma" pitchFamily="34" charset="0"/>
              </a:rPr>
              <a:t>Bulos</a:t>
            </a:r>
            <a:r>
              <a:rPr lang="en-US" sz="2400" dirty="0" smtClean="0">
                <a:solidFill>
                  <a:schemeClr val="tx1"/>
                </a:solidFill>
                <a:latin typeface="Tahoma" pitchFamily="34" charset="0"/>
                <a:ea typeface="Tahoma" pitchFamily="34" charset="0"/>
                <a:cs typeface="Tahoma" pitchFamily="34" charset="0"/>
              </a:rPr>
              <a:t>, </a:t>
            </a:r>
            <a:r>
              <a:rPr lang="en-US" sz="2400" dirty="0" err="1" smtClean="0">
                <a:solidFill>
                  <a:schemeClr val="tx1"/>
                </a:solidFill>
                <a:latin typeface="Tahoma" pitchFamily="34" charset="0"/>
                <a:ea typeface="Tahoma" pitchFamily="34" charset="0"/>
                <a:cs typeface="Tahoma" pitchFamily="34" charset="0"/>
              </a:rPr>
              <a:t>Krizzia</a:t>
            </a:r>
            <a:r>
              <a:rPr lang="en-US" sz="2400" dirty="0" smtClean="0">
                <a:solidFill>
                  <a:schemeClr val="tx1"/>
                </a:solidFill>
                <a:latin typeface="Tahoma" pitchFamily="34" charset="0"/>
                <a:ea typeface="Tahoma" pitchFamily="34" charset="0"/>
                <a:cs typeface="Tahoma" pitchFamily="34" charset="0"/>
              </a:rPr>
              <a:t> Rose</a:t>
            </a:r>
          </a:p>
          <a:p>
            <a:pPr algn="l"/>
            <a:r>
              <a:rPr lang="en-US" sz="2400" dirty="0" smtClean="0">
                <a:solidFill>
                  <a:schemeClr val="tx1"/>
                </a:solidFill>
                <a:latin typeface="Tahoma" pitchFamily="34" charset="0"/>
                <a:ea typeface="Tahoma" pitchFamily="34" charset="0"/>
                <a:cs typeface="Tahoma" pitchFamily="34" charset="0"/>
              </a:rPr>
              <a:t>     </a:t>
            </a:r>
            <a:r>
              <a:rPr lang="en-US" sz="2400" dirty="0" err="1" smtClean="0">
                <a:solidFill>
                  <a:schemeClr val="tx1"/>
                </a:solidFill>
                <a:latin typeface="Tahoma" pitchFamily="34" charset="0"/>
                <a:ea typeface="Tahoma" pitchFamily="34" charset="0"/>
                <a:cs typeface="Tahoma" pitchFamily="34" charset="0"/>
              </a:rPr>
              <a:t>Cocamao</a:t>
            </a:r>
            <a:r>
              <a:rPr lang="en-US" sz="2400" dirty="0" smtClean="0">
                <a:solidFill>
                  <a:schemeClr val="tx1"/>
                </a:solidFill>
                <a:latin typeface="Tahoma" pitchFamily="34" charset="0"/>
                <a:ea typeface="Tahoma" pitchFamily="34" charset="0"/>
                <a:cs typeface="Tahoma" pitchFamily="34" charset="0"/>
              </a:rPr>
              <a:t>, </a:t>
            </a:r>
            <a:r>
              <a:rPr lang="en-US" sz="2400" dirty="0" err="1" smtClean="0">
                <a:solidFill>
                  <a:schemeClr val="tx1"/>
                </a:solidFill>
                <a:latin typeface="Tahoma" pitchFamily="34" charset="0"/>
                <a:ea typeface="Tahoma" pitchFamily="34" charset="0"/>
                <a:cs typeface="Tahoma" pitchFamily="34" charset="0"/>
              </a:rPr>
              <a:t>Judelyn</a:t>
            </a:r>
            <a:endParaRPr lang="en-US" sz="2400" dirty="0" smtClean="0">
              <a:solidFill>
                <a:schemeClr val="tx1"/>
              </a:solidFill>
              <a:latin typeface="Tahoma" pitchFamily="34" charset="0"/>
              <a:ea typeface="Tahoma" pitchFamily="34" charset="0"/>
              <a:cs typeface="Tahoma" pitchFamily="34" charset="0"/>
            </a:endParaRPr>
          </a:p>
          <a:p>
            <a:pPr algn="l"/>
            <a:r>
              <a:rPr lang="en-US" sz="2400" dirty="0" smtClean="0">
                <a:solidFill>
                  <a:schemeClr val="tx1"/>
                </a:solidFill>
                <a:latin typeface="Tahoma" pitchFamily="34" charset="0"/>
                <a:ea typeface="Tahoma" pitchFamily="34" charset="0"/>
                <a:cs typeface="Tahoma" pitchFamily="34" charset="0"/>
              </a:rPr>
              <a:t>     </a:t>
            </a:r>
            <a:r>
              <a:rPr lang="en-US" sz="2400" dirty="0" err="1" smtClean="0">
                <a:solidFill>
                  <a:schemeClr val="tx1"/>
                </a:solidFill>
                <a:latin typeface="Tahoma" pitchFamily="34" charset="0"/>
                <a:ea typeface="Tahoma" pitchFamily="34" charset="0"/>
                <a:cs typeface="Tahoma" pitchFamily="34" charset="0"/>
              </a:rPr>
              <a:t>Eliodra</a:t>
            </a:r>
            <a:r>
              <a:rPr lang="en-US" sz="2400" dirty="0" smtClean="0">
                <a:solidFill>
                  <a:schemeClr val="tx1"/>
                </a:solidFill>
                <a:latin typeface="Tahoma" pitchFamily="34" charset="0"/>
                <a:ea typeface="Tahoma" pitchFamily="34" charset="0"/>
                <a:cs typeface="Tahoma" pitchFamily="34" charset="0"/>
              </a:rPr>
              <a:t>, </a:t>
            </a:r>
            <a:r>
              <a:rPr lang="en-US" sz="2400" dirty="0" err="1" smtClean="0">
                <a:solidFill>
                  <a:schemeClr val="tx1"/>
                </a:solidFill>
                <a:latin typeface="Tahoma" pitchFamily="34" charset="0"/>
                <a:ea typeface="Tahoma" pitchFamily="34" charset="0"/>
                <a:cs typeface="Tahoma" pitchFamily="34" charset="0"/>
              </a:rPr>
              <a:t>Govannie</a:t>
            </a:r>
            <a:endParaRPr lang="en-US" sz="2400" dirty="0" smtClean="0">
              <a:solidFill>
                <a:schemeClr val="tx1"/>
              </a:solidFill>
              <a:latin typeface="Tahoma" pitchFamily="34" charset="0"/>
              <a:ea typeface="Tahoma" pitchFamily="34" charset="0"/>
              <a:cs typeface="Tahoma" pitchFamily="34" charset="0"/>
            </a:endParaRPr>
          </a:p>
          <a:p>
            <a:pPr algn="l"/>
            <a:r>
              <a:rPr lang="en-US" sz="2400" dirty="0" smtClean="0">
                <a:solidFill>
                  <a:schemeClr val="tx1"/>
                </a:solidFill>
                <a:latin typeface="Tahoma" pitchFamily="34" charset="0"/>
                <a:ea typeface="Tahoma" pitchFamily="34" charset="0"/>
                <a:cs typeface="Tahoma" pitchFamily="34" charset="0"/>
              </a:rPr>
              <a:t>     </a:t>
            </a:r>
            <a:r>
              <a:rPr lang="en-US" sz="2400" dirty="0" err="1" smtClean="0">
                <a:solidFill>
                  <a:schemeClr val="tx1"/>
                </a:solidFill>
                <a:latin typeface="Tahoma" pitchFamily="34" charset="0"/>
                <a:ea typeface="Tahoma" pitchFamily="34" charset="0"/>
                <a:cs typeface="Tahoma" pitchFamily="34" charset="0"/>
              </a:rPr>
              <a:t>Genayas</a:t>
            </a:r>
            <a:r>
              <a:rPr lang="en-US" sz="2400" dirty="0" smtClean="0">
                <a:solidFill>
                  <a:schemeClr val="tx1"/>
                </a:solidFill>
                <a:latin typeface="Tahoma" pitchFamily="34" charset="0"/>
                <a:ea typeface="Tahoma" pitchFamily="34" charset="0"/>
                <a:cs typeface="Tahoma" pitchFamily="34" charset="0"/>
              </a:rPr>
              <a:t>, </a:t>
            </a:r>
            <a:r>
              <a:rPr lang="en-US" sz="2400" dirty="0" err="1" smtClean="0">
                <a:solidFill>
                  <a:schemeClr val="tx1"/>
                </a:solidFill>
                <a:latin typeface="Tahoma" pitchFamily="34" charset="0"/>
                <a:ea typeface="Tahoma" pitchFamily="34" charset="0"/>
                <a:cs typeface="Tahoma" pitchFamily="34" charset="0"/>
              </a:rPr>
              <a:t>Saraluz</a:t>
            </a:r>
            <a:endParaRPr lang="en-US" sz="2400" dirty="0" smtClean="0">
              <a:solidFill>
                <a:schemeClr val="tx1"/>
              </a:solidFill>
              <a:latin typeface="Tahoma" pitchFamily="34" charset="0"/>
              <a:ea typeface="Tahoma" pitchFamily="34" charset="0"/>
              <a:cs typeface="Tahoma" pitchFamily="34" charset="0"/>
            </a:endParaRPr>
          </a:p>
          <a:p>
            <a:pPr algn="l"/>
            <a:r>
              <a:rPr lang="en-US" sz="2400" dirty="0" smtClean="0">
                <a:solidFill>
                  <a:schemeClr val="tx1"/>
                </a:solidFill>
                <a:latin typeface="Tahoma" pitchFamily="34" charset="0"/>
                <a:ea typeface="Tahoma" pitchFamily="34" charset="0"/>
                <a:cs typeface="Tahoma" pitchFamily="34" charset="0"/>
              </a:rPr>
              <a:t>     </a:t>
            </a:r>
            <a:r>
              <a:rPr lang="en-US" sz="2400" dirty="0" err="1" smtClean="0">
                <a:solidFill>
                  <a:schemeClr val="tx1"/>
                </a:solidFill>
                <a:latin typeface="Tahoma" pitchFamily="34" charset="0"/>
                <a:ea typeface="Tahoma" pitchFamily="34" charset="0"/>
                <a:cs typeface="Tahoma" pitchFamily="34" charset="0"/>
              </a:rPr>
              <a:t>Maglasang</a:t>
            </a:r>
            <a:r>
              <a:rPr lang="en-US" sz="2400" dirty="0" smtClean="0">
                <a:solidFill>
                  <a:schemeClr val="tx1"/>
                </a:solidFill>
                <a:latin typeface="Tahoma" pitchFamily="34" charset="0"/>
                <a:ea typeface="Tahoma" pitchFamily="34" charset="0"/>
                <a:cs typeface="Tahoma" pitchFamily="34" charset="0"/>
              </a:rPr>
              <a:t>, Gerard Bryan</a:t>
            </a:r>
          </a:p>
          <a:p>
            <a:pPr algn="l"/>
            <a:r>
              <a:rPr lang="en-US" sz="2400" dirty="0" smtClean="0">
                <a:solidFill>
                  <a:schemeClr val="tx1"/>
                </a:solidFill>
                <a:latin typeface="Tahoma" pitchFamily="34" charset="0"/>
                <a:ea typeface="Tahoma" pitchFamily="34" charset="0"/>
                <a:cs typeface="Tahoma" pitchFamily="34" charset="0"/>
              </a:rPr>
              <a:t>     </a:t>
            </a:r>
            <a:r>
              <a:rPr lang="en-US" sz="2400" dirty="0" err="1" smtClean="0">
                <a:solidFill>
                  <a:schemeClr val="tx1"/>
                </a:solidFill>
                <a:latin typeface="Tahoma" pitchFamily="34" charset="0"/>
                <a:ea typeface="Tahoma" pitchFamily="34" charset="0"/>
                <a:cs typeface="Tahoma" pitchFamily="34" charset="0"/>
              </a:rPr>
              <a:t>Sumagang</a:t>
            </a:r>
            <a:r>
              <a:rPr lang="en-US" sz="2400" dirty="0" smtClean="0">
                <a:solidFill>
                  <a:schemeClr val="tx1"/>
                </a:solidFill>
                <a:latin typeface="Tahoma" pitchFamily="34" charset="0"/>
                <a:ea typeface="Tahoma" pitchFamily="34" charset="0"/>
                <a:cs typeface="Tahoma" pitchFamily="34" charset="0"/>
              </a:rPr>
              <a:t>, Lavern </a:t>
            </a:r>
            <a:endParaRPr lang="en-US" sz="2400" dirty="0">
              <a:solidFill>
                <a:schemeClr val="tx1"/>
              </a:solidFill>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3.gstatic.com/images?q=tbn:ANd9GcT5uCc88y2xFT6QPHRD-uuvdkLLwdyb_ERq5aujSuAVPzpwNKwWsw"/>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457200" y="457200"/>
            <a:ext cx="8229600" cy="1219200"/>
          </a:xfrm>
        </p:spPr>
        <p:txBody>
          <a:bodyPr>
            <a:noAutofit/>
          </a:bodyPr>
          <a:lstStyle/>
          <a:p>
            <a:r>
              <a:rPr lang="en-US" sz="6000" dirty="0" smtClean="0">
                <a:latin typeface="Elephant" pitchFamily="18" charset="0"/>
                <a:ea typeface="Tahoma" pitchFamily="34" charset="0"/>
                <a:cs typeface="Tahoma" pitchFamily="34" charset="0"/>
              </a:rPr>
              <a:t/>
            </a:r>
            <a:br>
              <a:rPr lang="en-US" sz="6000" dirty="0" smtClean="0">
                <a:latin typeface="Elephant" pitchFamily="18" charset="0"/>
                <a:ea typeface="Tahoma" pitchFamily="34" charset="0"/>
                <a:cs typeface="Tahoma" pitchFamily="34" charset="0"/>
              </a:rPr>
            </a:br>
            <a:r>
              <a:rPr lang="en-US" sz="6000" dirty="0" smtClean="0">
                <a:latin typeface="Elephant" pitchFamily="18" charset="0"/>
                <a:ea typeface="Tahoma" pitchFamily="34" charset="0"/>
                <a:cs typeface="Tahoma" pitchFamily="34" charset="0"/>
              </a:rPr>
              <a:t>Surface Runoff </a:t>
            </a:r>
            <a:br>
              <a:rPr lang="en-US" sz="6000" dirty="0" smtClean="0">
                <a:latin typeface="Elephant" pitchFamily="18" charset="0"/>
                <a:ea typeface="Tahoma" pitchFamily="34" charset="0"/>
                <a:cs typeface="Tahoma" pitchFamily="34" charset="0"/>
              </a:rPr>
            </a:br>
            <a:endParaRPr lang="en-US" sz="6000" dirty="0">
              <a:latin typeface="Elephant" pitchFamily="18" charset="0"/>
            </a:endParaRPr>
          </a:p>
        </p:txBody>
      </p:sp>
      <p:sp>
        <p:nvSpPr>
          <p:cNvPr id="3" name="Content Placeholder 2"/>
          <p:cNvSpPr>
            <a:spLocks noGrp="1"/>
          </p:cNvSpPr>
          <p:nvPr>
            <p:ph idx="1"/>
          </p:nvPr>
        </p:nvSpPr>
        <p:spPr>
          <a:xfrm>
            <a:off x="609600" y="2057400"/>
            <a:ext cx="8229600" cy="4343400"/>
          </a:xfrm>
        </p:spPr>
        <p:txBody>
          <a:bodyPr>
            <a:noAutofit/>
          </a:bodyPr>
          <a:lstStyle/>
          <a:p>
            <a:r>
              <a:rPr lang="en-US" sz="5400" dirty="0" smtClean="0">
                <a:latin typeface="Tahoma" pitchFamily="34" charset="0"/>
                <a:ea typeface="Tahoma" pitchFamily="34" charset="0"/>
                <a:cs typeface="Tahoma" pitchFamily="34" charset="0"/>
              </a:rPr>
              <a:t> rain, snow melt, or other water that flows in surface streams, rivers, or canals.</a:t>
            </a:r>
            <a:endParaRPr lang="en-US" sz="5400"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3.gstatic.com/images?q=tbn:ANd9GcT5uCc88y2xFT6QPHRD-uuvdkLLwdyb_ERq5aujSuAVPzpwNKwWsw"/>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Autofit/>
          </a:bodyPr>
          <a:lstStyle/>
          <a:p>
            <a:r>
              <a:rPr lang="en-US" sz="6000" dirty="0" smtClean="0">
                <a:latin typeface="Elephant" pitchFamily="18" charset="0"/>
                <a:ea typeface="Tahoma" pitchFamily="34" charset="0"/>
                <a:cs typeface="Tahoma" pitchFamily="34" charset="0"/>
              </a:rPr>
              <a:t/>
            </a:r>
            <a:br>
              <a:rPr lang="en-US" sz="6000" dirty="0" smtClean="0">
                <a:latin typeface="Elephant" pitchFamily="18" charset="0"/>
                <a:ea typeface="Tahoma" pitchFamily="34" charset="0"/>
                <a:cs typeface="Tahoma" pitchFamily="34" charset="0"/>
              </a:rPr>
            </a:br>
            <a:r>
              <a:rPr lang="en-US" sz="6000" dirty="0" smtClean="0">
                <a:latin typeface="Elephant" pitchFamily="18" charset="0"/>
                <a:ea typeface="Tahoma" pitchFamily="34" charset="0"/>
                <a:cs typeface="Tahoma" pitchFamily="34" charset="0"/>
              </a:rPr>
              <a:t>Subsurface Flow</a:t>
            </a:r>
            <a:br>
              <a:rPr lang="en-US" sz="6000" dirty="0" smtClean="0">
                <a:latin typeface="Elephant" pitchFamily="18" charset="0"/>
                <a:ea typeface="Tahoma" pitchFamily="34" charset="0"/>
                <a:cs typeface="Tahoma" pitchFamily="34" charset="0"/>
              </a:rPr>
            </a:br>
            <a:endParaRPr lang="en-US" sz="6000" dirty="0">
              <a:latin typeface="Elephant" pitchFamily="18" charset="0"/>
            </a:endParaRPr>
          </a:p>
        </p:txBody>
      </p:sp>
      <p:sp>
        <p:nvSpPr>
          <p:cNvPr id="3" name="Content Placeholder 2"/>
          <p:cNvSpPr>
            <a:spLocks noGrp="1"/>
          </p:cNvSpPr>
          <p:nvPr>
            <p:ph idx="1"/>
          </p:nvPr>
        </p:nvSpPr>
        <p:spPr>
          <a:xfrm>
            <a:off x="457200" y="1600200"/>
            <a:ext cx="8229600" cy="4876800"/>
          </a:xfrm>
        </p:spPr>
        <p:txBody>
          <a:bodyPr>
            <a:noAutofit/>
          </a:bodyPr>
          <a:lstStyle/>
          <a:p>
            <a:r>
              <a:rPr lang="en-US" sz="4400" dirty="0" smtClean="0">
                <a:latin typeface="Tahoma" pitchFamily="34" charset="0"/>
                <a:ea typeface="Tahoma" pitchFamily="34" charset="0"/>
                <a:cs typeface="Tahoma" pitchFamily="34" charset="0"/>
              </a:rPr>
              <a:t>The flow of water underground.</a:t>
            </a:r>
          </a:p>
          <a:p>
            <a:r>
              <a:rPr lang="en-US" sz="4400" dirty="0" smtClean="0">
                <a:latin typeface="Tahoma" pitchFamily="34" charset="0"/>
                <a:ea typeface="Tahoma" pitchFamily="34" charset="0"/>
                <a:cs typeface="Tahoma" pitchFamily="34" charset="0"/>
              </a:rPr>
              <a:t> rain, snow melt, or other water that flows in underground streams, drains, or sewers.</a:t>
            </a:r>
            <a:endParaRPr lang="en-US" sz="4400"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http://t3.gstatic.com/images?q=tbn:ANd9GcT5uCc88y2xFT6QPHRD-uuvdkLLwdyb_ERq5aujSuAVPzpwNKwWsw"/>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r>
              <a:rPr lang="en-US" sz="6500" dirty="0" smtClean="0">
                <a:latin typeface="Elephant" pitchFamily="18" charset="0"/>
              </a:rPr>
              <a:t>Water Cycle</a:t>
            </a:r>
            <a:endParaRPr lang="en-US" sz="6500" dirty="0">
              <a:latin typeface="Elephant" pitchFamily="18" charset="0"/>
            </a:endParaRPr>
          </a:p>
        </p:txBody>
      </p:sp>
      <p:sp>
        <p:nvSpPr>
          <p:cNvPr id="3" name="Content Placeholder 2"/>
          <p:cNvSpPr>
            <a:spLocks noGrp="1"/>
          </p:cNvSpPr>
          <p:nvPr>
            <p:ph idx="1"/>
          </p:nvPr>
        </p:nvSpPr>
        <p:spPr>
          <a:xfrm>
            <a:off x="457200" y="1676400"/>
            <a:ext cx="8229600" cy="4800600"/>
          </a:xfrm>
        </p:spPr>
        <p:txBody>
          <a:bodyPr>
            <a:normAutofit/>
          </a:bodyPr>
          <a:lstStyle/>
          <a:p>
            <a:r>
              <a:rPr lang="en-US" sz="4400" dirty="0">
                <a:latin typeface="Tahoma" pitchFamily="34" charset="0"/>
                <a:ea typeface="Tahoma" pitchFamily="34" charset="0"/>
                <a:cs typeface="Tahoma" pitchFamily="34" charset="0"/>
              </a:rPr>
              <a:t>The </a:t>
            </a:r>
            <a:r>
              <a:rPr lang="en-US" sz="4400" b="1" dirty="0">
                <a:latin typeface="Tahoma" pitchFamily="34" charset="0"/>
                <a:ea typeface="Tahoma" pitchFamily="34" charset="0"/>
                <a:cs typeface="Tahoma" pitchFamily="34" charset="0"/>
              </a:rPr>
              <a:t>water cycle</a:t>
            </a:r>
            <a:r>
              <a:rPr lang="en-US" sz="4400" dirty="0">
                <a:latin typeface="Tahoma" pitchFamily="34" charset="0"/>
                <a:ea typeface="Tahoma" pitchFamily="34" charset="0"/>
                <a:cs typeface="Tahoma" pitchFamily="34" charset="0"/>
              </a:rPr>
              <a:t>, also known as the </a:t>
            </a:r>
            <a:r>
              <a:rPr lang="en-US" sz="4400" b="1" dirty="0">
                <a:latin typeface="Tahoma" pitchFamily="34" charset="0"/>
                <a:ea typeface="Tahoma" pitchFamily="34" charset="0"/>
                <a:cs typeface="Tahoma" pitchFamily="34" charset="0"/>
              </a:rPr>
              <a:t>hydrologic cycle</a:t>
            </a:r>
            <a:r>
              <a:rPr lang="en-US" sz="4400" dirty="0">
                <a:latin typeface="Tahoma" pitchFamily="34" charset="0"/>
                <a:ea typeface="Tahoma" pitchFamily="34" charset="0"/>
                <a:cs typeface="Tahoma" pitchFamily="34" charset="0"/>
              </a:rPr>
              <a:t> or </a:t>
            </a:r>
            <a:r>
              <a:rPr lang="en-US" sz="4400" b="1" dirty="0">
                <a:latin typeface="Tahoma" pitchFamily="34" charset="0"/>
                <a:ea typeface="Tahoma" pitchFamily="34" charset="0"/>
                <a:cs typeface="Tahoma" pitchFamily="34" charset="0"/>
              </a:rPr>
              <a:t>H</a:t>
            </a:r>
            <a:r>
              <a:rPr lang="en-US" sz="4400" b="1" baseline="-25000" dirty="0">
                <a:latin typeface="Tahoma" pitchFamily="34" charset="0"/>
                <a:ea typeface="Tahoma" pitchFamily="34" charset="0"/>
                <a:cs typeface="Tahoma" pitchFamily="34" charset="0"/>
              </a:rPr>
              <a:t>2</a:t>
            </a:r>
            <a:r>
              <a:rPr lang="en-US" sz="4400" b="1" dirty="0">
                <a:latin typeface="Tahoma" pitchFamily="34" charset="0"/>
                <a:ea typeface="Tahoma" pitchFamily="34" charset="0"/>
                <a:cs typeface="Tahoma" pitchFamily="34" charset="0"/>
              </a:rPr>
              <a:t>O cycle</a:t>
            </a:r>
            <a:r>
              <a:rPr lang="en-US" sz="4400" dirty="0">
                <a:latin typeface="Tahoma" pitchFamily="34" charset="0"/>
                <a:ea typeface="Tahoma" pitchFamily="34" charset="0"/>
                <a:cs typeface="Tahoma" pitchFamily="34" charset="0"/>
              </a:rPr>
              <a:t>, describes the continuous movement of water on, above and below the surface of the </a:t>
            </a:r>
            <a:r>
              <a:rPr lang="en-US" sz="4400" u="sng" dirty="0" smtClean="0">
                <a:latin typeface="Tahoma" pitchFamily="34" charset="0"/>
                <a:ea typeface="Tahoma" pitchFamily="34" charset="0"/>
                <a:cs typeface="Tahoma" pitchFamily="34" charset="0"/>
                <a:hlinkClick r:id="rId3" tooltip="Earth"/>
              </a:rPr>
              <a:t>Earth</a:t>
            </a:r>
            <a:r>
              <a:rPr lang="en-US" sz="4400" dirty="0" smtClean="0">
                <a:latin typeface="Tahoma" pitchFamily="34" charset="0"/>
                <a:ea typeface="Tahoma" pitchFamily="34" charset="0"/>
                <a:cs typeface="Tahoma" pitchFamily="34" charset="0"/>
              </a:rPr>
              <a:t>.</a:t>
            </a:r>
            <a:endParaRPr lang="en-US" sz="4400"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enchantedlearning.com/wgifs/Watercycle.GIF"/>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t3.gstatic.com/images?q=tbn:ANd9GcT5uCc88y2xFT6QPHRD-uuvdkLLwdyb_ERq5aujSuAVPzpwNKwWsw"/>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fontScale="90000"/>
          </a:bodyPr>
          <a:lstStyle/>
          <a:p>
            <a:r>
              <a:rPr lang="en-US" sz="5400" dirty="0" smtClean="0">
                <a:latin typeface="Elephant" pitchFamily="18" charset="0"/>
              </a:rPr>
              <a:t>Processes of Water Cycle </a:t>
            </a:r>
            <a:endParaRPr lang="en-US" sz="5400" dirty="0">
              <a:latin typeface="Elephant" pitchFamily="18" charset="0"/>
            </a:endParaRPr>
          </a:p>
        </p:txBody>
      </p:sp>
      <p:sp>
        <p:nvSpPr>
          <p:cNvPr id="3" name="Content Placeholder 2"/>
          <p:cNvSpPr>
            <a:spLocks noGrp="1"/>
          </p:cNvSpPr>
          <p:nvPr>
            <p:ph idx="4294967295"/>
          </p:nvPr>
        </p:nvSpPr>
        <p:spPr>
          <a:xfrm>
            <a:off x="685800" y="1600200"/>
            <a:ext cx="8001000" cy="4953000"/>
          </a:xfrm>
        </p:spPr>
        <p:txBody>
          <a:bodyPr>
            <a:noAutofit/>
          </a:bodyPr>
          <a:lstStyle/>
          <a:p>
            <a:r>
              <a:rPr lang="en-US" sz="3600" dirty="0" smtClean="0">
                <a:latin typeface="Tahoma" pitchFamily="34" charset="0"/>
                <a:ea typeface="Tahoma" pitchFamily="34" charset="0"/>
                <a:cs typeface="Tahoma" pitchFamily="34" charset="0"/>
              </a:rPr>
              <a:t>Accumulation</a:t>
            </a:r>
          </a:p>
          <a:p>
            <a:r>
              <a:rPr lang="en-US" sz="3600" dirty="0" smtClean="0">
                <a:latin typeface="Tahoma" pitchFamily="34" charset="0"/>
                <a:ea typeface="Tahoma" pitchFamily="34" charset="0"/>
                <a:cs typeface="Tahoma" pitchFamily="34" charset="0"/>
              </a:rPr>
              <a:t>Evaporation</a:t>
            </a:r>
          </a:p>
          <a:p>
            <a:r>
              <a:rPr lang="en-US" sz="3600" dirty="0" smtClean="0">
                <a:latin typeface="Tahoma" pitchFamily="34" charset="0"/>
                <a:ea typeface="Tahoma" pitchFamily="34" charset="0"/>
                <a:cs typeface="Tahoma" pitchFamily="34" charset="0"/>
              </a:rPr>
              <a:t>Transpiration</a:t>
            </a:r>
          </a:p>
          <a:p>
            <a:r>
              <a:rPr lang="en-US" sz="3600" dirty="0" smtClean="0">
                <a:latin typeface="Tahoma" pitchFamily="34" charset="0"/>
                <a:ea typeface="Tahoma" pitchFamily="34" charset="0"/>
                <a:cs typeface="Tahoma" pitchFamily="34" charset="0"/>
              </a:rPr>
              <a:t>Condensation</a:t>
            </a:r>
          </a:p>
          <a:p>
            <a:r>
              <a:rPr lang="en-US" sz="3600" dirty="0" smtClean="0">
                <a:latin typeface="Tahoma" pitchFamily="34" charset="0"/>
                <a:ea typeface="Tahoma" pitchFamily="34" charset="0"/>
                <a:cs typeface="Tahoma" pitchFamily="34" charset="0"/>
              </a:rPr>
              <a:t>Precipitation</a:t>
            </a:r>
          </a:p>
          <a:p>
            <a:r>
              <a:rPr lang="en-US" sz="3600" dirty="0" smtClean="0">
                <a:latin typeface="Tahoma" pitchFamily="34" charset="0"/>
                <a:ea typeface="Tahoma" pitchFamily="34" charset="0"/>
                <a:cs typeface="Tahoma" pitchFamily="34" charset="0"/>
              </a:rPr>
              <a:t>Surface Runoff </a:t>
            </a:r>
          </a:p>
          <a:p>
            <a:r>
              <a:rPr lang="en-US" sz="3600" dirty="0" smtClean="0">
                <a:latin typeface="Tahoma" pitchFamily="34" charset="0"/>
                <a:ea typeface="Tahoma" pitchFamily="34" charset="0"/>
                <a:cs typeface="Tahoma" pitchFamily="34" charset="0"/>
              </a:rPr>
              <a:t>Subsurface Runoff</a:t>
            </a:r>
          </a:p>
          <a:p>
            <a:endParaRPr lang="en-US" dirty="0" smtClean="0">
              <a:latin typeface="Tahoma" pitchFamily="34" charset="0"/>
              <a:ea typeface="Tahoma" pitchFamily="34" charset="0"/>
              <a:cs typeface="Tahoma" pitchFamily="34" charset="0"/>
            </a:endParaRPr>
          </a:p>
          <a:p>
            <a:endParaRPr lang="en-US" sz="3600" dirty="0" smtClean="0">
              <a:latin typeface="Tahoma" pitchFamily="34" charset="0"/>
              <a:ea typeface="Tahoma" pitchFamily="34" charset="0"/>
              <a:cs typeface="Tahoma" pitchFamily="34" charset="0"/>
            </a:endParaRPr>
          </a:p>
          <a:p>
            <a:endParaRPr lang="en-US" sz="4400" dirty="0" smtClean="0">
              <a:latin typeface="Tahoma" pitchFamily="34" charset="0"/>
              <a:ea typeface="Tahoma" pitchFamily="34" charset="0"/>
              <a:cs typeface="Tahoma" pitchFamily="34" charset="0"/>
            </a:endParaRPr>
          </a:p>
          <a:p>
            <a:endParaRPr lang="en-US" sz="4400" dirty="0" smtClean="0">
              <a:latin typeface="Tahoma" pitchFamily="34" charset="0"/>
              <a:ea typeface="Tahoma" pitchFamily="34" charset="0"/>
              <a:cs typeface="Tahoma" pitchFamily="34" charset="0"/>
            </a:endParaRPr>
          </a:p>
          <a:p>
            <a:endParaRPr lang="en-US" sz="4400"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t3.gstatic.com/images?q=tbn:ANd9GcT5uCc88y2xFT6QPHRD-uuvdkLLwdyb_ERq5aujSuAVPzpwNKwWsw"/>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457200" y="381000"/>
            <a:ext cx="8229600" cy="1295400"/>
          </a:xfrm>
        </p:spPr>
        <p:txBody>
          <a:bodyPr>
            <a:noAutofit/>
          </a:bodyPr>
          <a:lstStyle/>
          <a:p>
            <a:r>
              <a:rPr lang="en-US" sz="6000" dirty="0" smtClean="0">
                <a:latin typeface="Elephant" pitchFamily="18" charset="0"/>
                <a:ea typeface="Tahoma" pitchFamily="34" charset="0"/>
                <a:cs typeface="Tahoma" pitchFamily="34" charset="0"/>
              </a:rPr>
              <a:t/>
            </a:r>
            <a:br>
              <a:rPr lang="en-US" sz="6000" dirty="0" smtClean="0">
                <a:latin typeface="Elephant" pitchFamily="18" charset="0"/>
                <a:ea typeface="Tahoma" pitchFamily="34" charset="0"/>
                <a:cs typeface="Tahoma" pitchFamily="34" charset="0"/>
              </a:rPr>
            </a:br>
            <a:r>
              <a:rPr lang="en-US" sz="6000" dirty="0" smtClean="0">
                <a:latin typeface="Elephant" pitchFamily="18" charset="0"/>
                <a:ea typeface="Tahoma" pitchFamily="34" charset="0"/>
                <a:cs typeface="Tahoma" pitchFamily="34" charset="0"/>
              </a:rPr>
              <a:t>Accumulation</a:t>
            </a:r>
            <a:br>
              <a:rPr lang="en-US" sz="6000" dirty="0" smtClean="0">
                <a:latin typeface="Elephant" pitchFamily="18" charset="0"/>
                <a:ea typeface="Tahoma" pitchFamily="34" charset="0"/>
                <a:cs typeface="Tahoma" pitchFamily="34" charset="0"/>
              </a:rPr>
            </a:br>
            <a:endParaRPr lang="en-US" sz="6000" dirty="0">
              <a:latin typeface="Elephant" pitchFamily="18" charset="0"/>
            </a:endParaRPr>
          </a:p>
        </p:txBody>
      </p:sp>
      <p:sp>
        <p:nvSpPr>
          <p:cNvPr id="3" name="Content Placeholder 2"/>
          <p:cNvSpPr>
            <a:spLocks noGrp="1"/>
          </p:cNvSpPr>
          <p:nvPr>
            <p:ph idx="1"/>
          </p:nvPr>
        </p:nvSpPr>
        <p:spPr>
          <a:xfrm>
            <a:off x="457200" y="2209800"/>
            <a:ext cx="8229600" cy="3505200"/>
          </a:xfrm>
        </p:spPr>
        <p:txBody>
          <a:bodyPr>
            <a:noAutofit/>
          </a:bodyPr>
          <a:lstStyle/>
          <a:p>
            <a:r>
              <a:rPr lang="en-US" sz="5400" dirty="0" smtClean="0">
                <a:latin typeface="Tahoma" pitchFamily="34" charset="0"/>
                <a:ea typeface="Tahoma" pitchFamily="34" charset="0"/>
                <a:cs typeface="Tahoma" pitchFamily="34" charset="0"/>
              </a:rPr>
              <a:t>the process in which water pools in large bodies (like oceans, seas and lakes).</a:t>
            </a:r>
            <a:endParaRPr lang="en-US" sz="5400"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t3.gstatic.com/images?q=tbn:ANd9GcT5uCc88y2xFT6QPHRD-uuvdkLLwdyb_ERq5aujSuAVPzpwNKwWsw"/>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r>
              <a:rPr lang="en-US" sz="6000" dirty="0" smtClean="0">
                <a:latin typeface="Elephant" pitchFamily="18" charset="0"/>
              </a:rPr>
              <a:t>Evaporation</a:t>
            </a:r>
            <a:endParaRPr lang="en-US" sz="6000" dirty="0">
              <a:latin typeface="Elephant" pitchFamily="18" charset="0"/>
            </a:endParaRPr>
          </a:p>
        </p:txBody>
      </p:sp>
      <p:sp>
        <p:nvSpPr>
          <p:cNvPr id="3" name="Content Placeholder 2"/>
          <p:cNvSpPr>
            <a:spLocks noGrp="1"/>
          </p:cNvSpPr>
          <p:nvPr>
            <p:ph sz="half" idx="1"/>
          </p:nvPr>
        </p:nvSpPr>
        <p:spPr>
          <a:xfrm>
            <a:off x="457200" y="1447800"/>
            <a:ext cx="4038600" cy="5029200"/>
          </a:xfrm>
        </p:spPr>
        <p:txBody>
          <a:bodyPr>
            <a:noAutofit/>
          </a:bodyPr>
          <a:lstStyle/>
          <a:p>
            <a:r>
              <a:rPr lang="en-US" sz="2600" dirty="0" smtClean="0">
                <a:latin typeface="Tahoma" pitchFamily="34" charset="0"/>
                <a:ea typeface="Tahoma" pitchFamily="34" charset="0"/>
                <a:cs typeface="Tahoma" pitchFamily="34" charset="0"/>
              </a:rPr>
              <a:t>Evaporation is when the sun heats up water in rivers or lakes or the ocean and turns it into vapor or steam.</a:t>
            </a:r>
          </a:p>
          <a:p>
            <a:r>
              <a:rPr lang="en-US" sz="2600" dirty="0" smtClean="0">
                <a:latin typeface="Tahoma" pitchFamily="34" charset="0"/>
                <a:ea typeface="Tahoma" pitchFamily="34" charset="0"/>
                <a:cs typeface="Tahoma" pitchFamily="34" charset="0"/>
              </a:rPr>
              <a:t> When water evaporates, it changes from a liquid into an invisible gas. The gas is called water vapor. Water vapor goes up into the atmosphere.</a:t>
            </a:r>
          </a:p>
        </p:txBody>
      </p:sp>
      <p:pic>
        <p:nvPicPr>
          <p:cNvPr id="5" name="Content Placeholder 4" descr="e.jpg"/>
          <p:cNvPicPr>
            <a:picLocks noGrp="1" noChangeAspect="1"/>
          </p:cNvPicPr>
          <p:nvPr>
            <p:ph sz="half" idx="2"/>
          </p:nvPr>
        </p:nvPicPr>
        <p:blipFill>
          <a:blip r:embed="rId3" cstate="print"/>
          <a:stretch>
            <a:fillRect/>
          </a:stretch>
        </p:blipFill>
        <p:spPr>
          <a:xfrm>
            <a:off x="4876800" y="1524000"/>
            <a:ext cx="3962400" cy="48006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t3.gstatic.com/images?q=tbn:ANd9GcT5uCc88y2xFT6QPHRD-uuvdkLLwdyb_ERq5aujSuAVPzpwNKwWsw"/>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0" name="Title 9"/>
          <p:cNvSpPr>
            <a:spLocks noGrp="1"/>
          </p:cNvSpPr>
          <p:nvPr>
            <p:ph type="title"/>
          </p:nvPr>
        </p:nvSpPr>
        <p:spPr/>
        <p:txBody>
          <a:bodyPr>
            <a:normAutofit/>
          </a:bodyPr>
          <a:lstStyle/>
          <a:p>
            <a:r>
              <a:rPr lang="en-US" sz="6000" b="1" dirty="0" smtClean="0">
                <a:latin typeface="Elephant" pitchFamily="18" charset="0"/>
              </a:rPr>
              <a:t>Transpiration</a:t>
            </a:r>
            <a:endParaRPr lang="en-US" sz="6000" dirty="0"/>
          </a:p>
        </p:txBody>
      </p:sp>
      <p:sp>
        <p:nvSpPr>
          <p:cNvPr id="11" name="Content Placeholder 10"/>
          <p:cNvSpPr>
            <a:spLocks noGrp="1"/>
          </p:cNvSpPr>
          <p:nvPr>
            <p:ph sz="half" idx="1"/>
          </p:nvPr>
        </p:nvSpPr>
        <p:spPr>
          <a:xfrm>
            <a:off x="457200" y="1600200"/>
            <a:ext cx="4038600" cy="4876800"/>
          </a:xfrm>
        </p:spPr>
        <p:txBody>
          <a:bodyPr>
            <a:noAutofit/>
          </a:bodyPr>
          <a:lstStyle/>
          <a:p>
            <a:r>
              <a:rPr lang="en-US" sz="3000" dirty="0" smtClean="0">
                <a:latin typeface="Tahoma" pitchFamily="34" charset="0"/>
                <a:ea typeface="Tahoma" pitchFamily="34" charset="0"/>
                <a:cs typeface="Tahoma" pitchFamily="34" charset="0"/>
              </a:rPr>
              <a:t> the process in which some water within plants evaporates into the atmosphere. Water is first absorbed by the plant's roots, then later exits by evaporating through pores in the plant.</a:t>
            </a:r>
            <a:endParaRPr lang="en-US" sz="3000" dirty="0">
              <a:latin typeface="Tahoma" pitchFamily="34" charset="0"/>
              <a:ea typeface="Tahoma" pitchFamily="34" charset="0"/>
              <a:cs typeface="Tahoma" pitchFamily="34" charset="0"/>
            </a:endParaRPr>
          </a:p>
        </p:txBody>
      </p:sp>
      <p:pic>
        <p:nvPicPr>
          <p:cNvPr id="14" name="Content Placeholder 13" descr="t.jpg"/>
          <p:cNvPicPr>
            <a:picLocks noGrp="1" noChangeAspect="1"/>
          </p:cNvPicPr>
          <p:nvPr>
            <p:ph sz="half" idx="2"/>
          </p:nvPr>
        </p:nvPicPr>
        <p:blipFill>
          <a:blip r:embed="rId3" cstate="print"/>
          <a:stretch>
            <a:fillRect/>
          </a:stretch>
        </p:blipFill>
        <p:spPr>
          <a:xfrm>
            <a:off x="4724400" y="1600200"/>
            <a:ext cx="3962400" cy="464820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t3.gstatic.com/images?q=tbn:ANd9GcT5uCc88y2xFT6QPHRD-uuvdkLLwdyb_ERq5aujSuAVPzpwNKwWsw"/>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Autofit/>
          </a:bodyPr>
          <a:lstStyle/>
          <a:p>
            <a:r>
              <a:rPr lang="en-US" sz="6000" dirty="0" smtClean="0">
                <a:latin typeface="Elephant" pitchFamily="18" charset="0"/>
                <a:ea typeface="Tahoma" pitchFamily="34" charset="0"/>
                <a:cs typeface="Tahoma" pitchFamily="34" charset="0"/>
              </a:rPr>
              <a:t/>
            </a:r>
            <a:br>
              <a:rPr lang="en-US" sz="6000" dirty="0" smtClean="0">
                <a:latin typeface="Elephant" pitchFamily="18" charset="0"/>
                <a:ea typeface="Tahoma" pitchFamily="34" charset="0"/>
                <a:cs typeface="Tahoma" pitchFamily="34" charset="0"/>
              </a:rPr>
            </a:br>
            <a:r>
              <a:rPr lang="en-US" sz="6000" dirty="0" smtClean="0">
                <a:latin typeface="Elephant" pitchFamily="18" charset="0"/>
                <a:ea typeface="Tahoma" pitchFamily="34" charset="0"/>
                <a:cs typeface="Tahoma" pitchFamily="34" charset="0"/>
              </a:rPr>
              <a:t>Condensation</a:t>
            </a:r>
            <a:br>
              <a:rPr lang="en-US" sz="6000" dirty="0" smtClean="0">
                <a:latin typeface="Elephant" pitchFamily="18" charset="0"/>
                <a:ea typeface="Tahoma" pitchFamily="34" charset="0"/>
                <a:cs typeface="Tahoma" pitchFamily="34" charset="0"/>
              </a:rPr>
            </a:br>
            <a:endParaRPr lang="en-US" sz="6000" dirty="0">
              <a:latin typeface="Elephant" pitchFamily="18" charset="0"/>
            </a:endParaRPr>
          </a:p>
        </p:txBody>
      </p:sp>
      <p:sp>
        <p:nvSpPr>
          <p:cNvPr id="3" name="Content Placeholder 2"/>
          <p:cNvSpPr>
            <a:spLocks noGrp="1"/>
          </p:cNvSpPr>
          <p:nvPr>
            <p:ph sz="half" idx="1"/>
          </p:nvPr>
        </p:nvSpPr>
        <p:spPr/>
        <p:txBody>
          <a:bodyPr>
            <a:normAutofit fontScale="92500" lnSpcReduction="10000"/>
          </a:bodyPr>
          <a:lstStyle/>
          <a:p>
            <a:r>
              <a:rPr lang="en-US" sz="4200" dirty="0" smtClean="0">
                <a:latin typeface="Tahoma" pitchFamily="34" charset="0"/>
                <a:ea typeface="Tahoma" pitchFamily="34" charset="0"/>
                <a:cs typeface="Tahoma" pitchFamily="34" charset="0"/>
              </a:rPr>
              <a:t>The transformation of water vapor to liquid water droplets in the air, creating </a:t>
            </a:r>
            <a:r>
              <a:rPr lang="en-US" sz="4200" dirty="0" smtClean="0">
                <a:latin typeface="Tahoma" pitchFamily="34" charset="0"/>
                <a:ea typeface="Tahoma" pitchFamily="34" charset="0"/>
                <a:cs typeface="Tahoma" pitchFamily="34" charset="0"/>
                <a:hlinkClick r:id="rId3" tooltip="Cloud"/>
              </a:rPr>
              <a:t>clouds</a:t>
            </a:r>
            <a:r>
              <a:rPr lang="en-US" sz="4200" dirty="0" smtClean="0">
                <a:latin typeface="Tahoma" pitchFamily="34" charset="0"/>
                <a:ea typeface="Tahoma" pitchFamily="34" charset="0"/>
                <a:cs typeface="Tahoma" pitchFamily="34" charset="0"/>
              </a:rPr>
              <a:t> and </a:t>
            </a:r>
            <a:r>
              <a:rPr lang="en-US" sz="4200" dirty="0" smtClean="0">
                <a:latin typeface="Tahoma" pitchFamily="34" charset="0"/>
                <a:ea typeface="Tahoma" pitchFamily="34" charset="0"/>
                <a:cs typeface="Tahoma" pitchFamily="34" charset="0"/>
                <a:hlinkClick r:id="rId4" tooltip="Fog"/>
              </a:rPr>
              <a:t>fog</a:t>
            </a:r>
            <a:r>
              <a:rPr lang="en-US" sz="4200" dirty="0" smtClean="0">
                <a:latin typeface="Tahoma" pitchFamily="34" charset="0"/>
                <a:ea typeface="Tahoma" pitchFamily="34" charset="0"/>
                <a:cs typeface="Tahoma" pitchFamily="34" charset="0"/>
              </a:rPr>
              <a:t>.</a:t>
            </a:r>
          </a:p>
          <a:p>
            <a:endParaRPr lang="en-US" dirty="0"/>
          </a:p>
        </p:txBody>
      </p:sp>
      <p:pic>
        <p:nvPicPr>
          <p:cNvPr id="5" name="Content Placeholder 4" descr="c.jpg"/>
          <p:cNvPicPr>
            <a:picLocks noGrp="1" noChangeAspect="1"/>
          </p:cNvPicPr>
          <p:nvPr>
            <p:ph sz="half" idx="2"/>
          </p:nvPr>
        </p:nvPicPr>
        <p:blipFill>
          <a:blip r:embed="rId5" cstate="print"/>
          <a:stretch>
            <a:fillRect/>
          </a:stretch>
        </p:blipFill>
        <p:spPr>
          <a:xfrm>
            <a:off x="5105400" y="1600200"/>
            <a:ext cx="3505200" cy="45720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t3.gstatic.com/images?q=tbn:ANd9GcT5uCc88y2xFT6QPHRD-uuvdkLLwdyb_ERq5aujSuAVPzpwNKwWsw"/>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Autofit/>
          </a:bodyPr>
          <a:lstStyle/>
          <a:p>
            <a:r>
              <a:rPr lang="en-US" sz="6000" dirty="0" smtClean="0">
                <a:latin typeface="Elephant" pitchFamily="18" charset="0"/>
                <a:ea typeface="Tahoma" pitchFamily="34" charset="0"/>
                <a:cs typeface="Tahoma" pitchFamily="34" charset="0"/>
              </a:rPr>
              <a:t/>
            </a:r>
            <a:br>
              <a:rPr lang="en-US" sz="6000" dirty="0" smtClean="0">
                <a:latin typeface="Elephant" pitchFamily="18" charset="0"/>
                <a:ea typeface="Tahoma" pitchFamily="34" charset="0"/>
                <a:cs typeface="Tahoma" pitchFamily="34" charset="0"/>
              </a:rPr>
            </a:br>
            <a:r>
              <a:rPr lang="en-US" sz="6000" dirty="0" smtClean="0">
                <a:latin typeface="Elephant" pitchFamily="18" charset="0"/>
                <a:ea typeface="Tahoma" pitchFamily="34" charset="0"/>
                <a:cs typeface="Tahoma" pitchFamily="34" charset="0"/>
              </a:rPr>
              <a:t>Precipitation</a:t>
            </a:r>
            <a:br>
              <a:rPr lang="en-US" sz="6000" dirty="0" smtClean="0">
                <a:latin typeface="Elephant" pitchFamily="18" charset="0"/>
                <a:ea typeface="Tahoma" pitchFamily="34" charset="0"/>
                <a:cs typeface="Tahoma" pitchFamily="34" charset="0"/>
              </a:rPr>
            </a:br>
            <a:endParaRPr lang="en-US" sz="6000" dirty="0">
              <a:latin typeface="Elephant" pitchFamily="18" charset="0"/>
            </a:endParaRPr>
          </a:p>
        </p:txBody>
      </p:sp>
      <p:sp>
        <p:nvSpPr>
          <p:cNvPr id="3" name="Content Placeholder 2"/>
          <p:cNvSpPr>
            <a:spLocks noGrp="1"/>
          </p:cNvSpPr>
          <p:nvPr>
            <p:ph sz="half" idx="1"/>
          </p:nvPr>
        </p:nvSpPr>
        <p:spPr>
          <a:xfrm>
            <a:off x="457200" y="1600200"/>
            <a:ext cx="4038600" cy="4800600"/>
          </a:xfrm>
        </p:spPr>
        <p:txBody>
          <a:bodyPr>
            <a:noAutofit/>
          </a:bodyPr>
          <a:lstStyle/>
          <a:p>
            <a:r>
              <a:rPr lang="en-US" sz="3000" dirty="0" smtClean="0">
                <a:latin typeface="Tahoma" pitchFamily="34" charset="0"/>
                <a:ea typeface="Tahoma" pitchFamily="34" charset="0"/>
                <a:cs typeface="Tahoma" pitchFamily="34" charset="0"/>
              </a:rPr>
              <a:t>Precipitation occurs when so much water has condensed that the air cannot hold it anymore.  The clouds get heavy and water falls back to the earth in the form of rain, hail, sleet or snow.</a:t>
            </a:r>
            <a:endParaRPr lang="en-US" sz="3000" dirty="0">
              <a:latin typeface="Tahoma" pitchFamily="34" charset="0"/>
              <a:ea typeface="Tahoma" pitchFamily="34" charset="0"/>
              <a:cs typeface="Tahoma" pitchFamily="34" charset="0"/>
            </a:endParaRPr>
          </a:p>
        </p:txBody>
      </p:sp>
      <p:pic>
        <p:nvPicPr>
          <p:cNvPr id="5" name="Content Placeholder 4" descr="precipitation.jpg"/>
          <p:cNvPicPr>
            <a:picLocks noGrp="1" noChangeAspect="1"/>
          </p:cNvPicPr>
          <p:nvPr>
            <p:ph sz="half" idx="2"/>
          </p:nvPr>
        </p:nvPicPr>
        <p:blipFill>
          <a:blip r:embed="rId3" cstate="print"/>
          <a:stretch>
            <a:fillRect/>
          </a:stretch>
        </p:blipFill>
        <p:spPr>
          <a:xfrm>
            <a:off x="4876800" y="1676400"/>
            <a:ext cx="3886200" cy="47244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TotalTime>
  <Words>123</Words>
  <Application>Microsoft Office PowerPoint</Application>
  <PresentationFormat>On-screen Show (4:3)</PresentationFormat>
  <Paragraphs>36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Water Cycle</vt:lpstr>
      <vt:lpstr>Water Cycle</vt:lpstr>
      <vt:lpstr>Slide 3</vt:lpstr>
      <vt:lpstr>Processes of Water Cycle </vt:lpstr>
      <vt:lpstr> Accumulation </vt:lpstr>
      <vt:lpstr>Evaporation</vt:lpstr>
      <vt:lpstr>Transpiration</vt:lpstr>
      <vt:lpstr> Condensation </vt:lpstr>
      <vt:lpstr> Precipitation </vt:lpstr>
      <vt:lpstr> Surface Runoff  </vt:lpstr>
      <vt:lpstr> Subsurface Flow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Cycle</dc:title>
  <dc:creator>KIM AND KEN</dc:creator>
  <cp:lastModifiedBy>KIM AND KEN</cp:lastModifiedBy>
  <cp:revision>21</cp:revision>
  <dcterms:created xsi:type="dcterms:W3CDTF">2011-10-09T09:19:33Z</dcterms:created>
  <dcterms:modified xsi:type="dcterms:W3CDTF">2011-10-12T18:37:38Z</dcterms:modified>
</cp:coreProperties>
</file>